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3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8" r:id="rId14"/>
    <p:sldId id="276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C078-8A01-488B-8ECE-8DF11ECCCD89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87FE-C6C6-4FFA-A9FF-00D860B1F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87FE-C6C6-4FFA-A9FF-00D860B1FB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8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6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9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8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4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DA2C-C3AA-4AE1-A983-C45D1CD09B18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2E8B-7FA8-413B-9F27-27092BA5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32446" y="2068704"/>
            <a:ext cx="8898195" cy="2387600"/>
          </a:xfrm>
        </p:spPr>
        <p:txBody>
          <a:bodyPr anchor="ctr">
            <a:normAutofit fontScale="90000"/>
          </a:bodyPr>
          <a:lstStyle/>
          <a:p>
            <a: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Конференция родителей </a:t>
            </a:r>
            <a:b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«Первоклассник 2022»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0" y="402137"/>
            <a:ext cx="10472471" cy="129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общеобразовательное учреждение города Москвы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7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057" y="452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Питание учащихся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5" y="2682911"/>
            <a:ext cx="3837923" cy="37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8" y="2682911"/>
            <a:ext cx="4572001" cy="37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548" y="1779126"/>
            <a:ext cx="4572001" cy="86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ЗАВТРАК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(бесплатный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всех)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8516" y="1779126"/>
            <a:ext cx="3889829" cy="86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ОБЕД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бесплатный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льготной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категории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6" y="635385"/>
            <a:ext cx="4209143" cy="82731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b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весело </a:t>
            </a:r>
            <a:b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шагать!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11" y="542664"/>
            <a:ext cx="4440916" cy="288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3633753"/>
            <a:ext cx="4339767" cy="305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0"/>
          <a:stretch/>
        </p:blipFill>
        <p:spPr bwMode="auto">
          <a:xfrm>
            <a:off x="6371769" y="3573183"/>
            <a:ext cx="5036456" cy="328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7" y="827381"/>
            <a:ext cx="7170059" cy="287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Наталья Николаевна\Desktop\НАЧАЛЬНАЯ ШКОЛА\2019-2020\Фото\Светофор\IDOM7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476043"/>
            <a:ext cx="2093681" cy="1570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ья Николаевна\Desktop\НАЧАЛЬНАЯ ШКОЛА\2019-2020\Фото\Для буклета\RNRA9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1917"/>
            <a:ext cx="1985051" cy="1488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7" y="4651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(младший школьный возраст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 descr="https://phonoteka.org/uploads/posts/2021-05/1621532035_17-phonoteka_org-p-fon-dopolnitelnoe-obrazovanie-29.jpg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omic Sans MS" panose="030F0702030302020204" pitchFamily="66" charset="0"/>
            </a:endParaRPr>
          </a:p>
        </p:txBody>
      </p:sp>
      <p:sp>
        <p:nvSpPr>
          <p:cNvPr id="6" name="AutoShape 8" descr="https://phonoteka.org/uploads/posts/2021-05/1621532035_17-phonoteka_org-p-fon-dopolnitelnoe-obrazovanie-29.jpg"/>
          <p:cNvSpPr>
            <a:spLocks noChangeAspect="1" noChangeArrowheads="1"/>
          </p:cNvSpPr>
          <p:nvPr/>
        </p:nvSpPr>
        <p:spPr bwMode="auto">
          <a:xfrm>
            <a:off x="460375" y="160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s://s11028.edu35.ru/images/logo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47" y="3447155"/>
            <a:ext cx="2438748" cy="21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774999">
            <a:off x="6693479" y="2664626"/>
            <a:ext cx="3352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Волшебный мир оригами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08" y="4012888"/>
            <a:ext cx="454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Вокальный ансамбль «Веселые нотки»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4680413" y="2420382"/>
            <a:ext cx="1717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Подвижные </a:t>
            </a:r>
            <a:r>
              <a:rPr lang="ru-RU" sz="1400" dirty="0">
                <a:latin typeface="Comic Sans MS" panose="030F0702030302020204" pitchFamily="66" charset="0"/>
                <a:cs typeface="Arial" panose="020B0604020202020204" pitchFamily="34" charset="0"/>
              </a:rPr>
              <a:t>игры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975704" y="6023449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Баскетбол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673678">
            <a:off x="7098307" y="3270736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Юный инспектор движения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8814739">
            <a:off x="6240125" y="2422565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Развитие речи</a:t>
            </a:r>
          </a:p>
        </p:txBody>
      </p:sp>
      <p:sp>
        <p:nvSpPr>
          <p:cNvPr id="15" name="Прямоугольник 14"/>
          <p:cNvSpPr/>
          <p:nvPr/>
        </p:nvSpPr>
        <p:spPr>
          <a:xfrm rot="2676425">
            <a:off x="3205100" y="2374208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Звонкие голоса</a:t>
            </a:r>
          </a:p>
        </p:txBody>
      </p:sp>
      <p:sp>
        <p:nvSpPr>
          <p:cNvPr id="16" name="Прямоугольник 15"/>
          <p:cNvSpPr/>
          <p:nvPr/>
        </p:nvSpPr>
        <p:spPr>
          <a:xfrm rot="3284001">
            <a:off x="5881140" y="5948140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Авансцена</a:t>
            </a:r>
          </a:p>
        </p:txBody>
      </p:sp>
      <p:sp>
        <p:nvSpPr>
          <p:cNvPr id="17" name="Прямоугольник 16"/>
          <p:cNvSpPr/>
          <p:nvPr/>
        </p:nvSpPr>
        <p:spPr>
          <a:xfrm rot="2117597">
            <a:off x="2018746" y="2667199"/>
            <a:ext cx="270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Шахматный клуб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8434176">
            <a:off x="3817707" y="588967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Познай себя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528776">
            <a:off x="250649" y="5446090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Юным умникам и умницам</a:t>
            </a:r>
          </a:p>
        </p:txBody>
      </p:sp>
      <p:sp>
        <p:nvSpPr>
          <p:cNvPr id="22" name="Прямоугольник 21"/>
          <p:cNvSpPr/>
          <p:nvPr/>
        </p:nvSpPr>
        <p:spPr>
          <a:xfrm rot="3082093">
            <a:off x="6556495" y="5844667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Грамотейка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27339">
            <a:off x="1431843" y="3239951"/>
            <a:ext cx="273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Робототехника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537201">
            <a:off x="6989106" y="5477481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Юный математик</a:t>
            </a:r>
          </a:p>
        </p:txBody>
      </p:sp>
      <p:sp>
        <p:nvSpPr>
          <p:cNvPr id="24" name="Прямоугольник 23"/>
          <p:cNvSpPr/>
          <p:nvPr/>
        </p:nvSpPr>
        <p:spPr>
          <a:xfrm rot="19511408">
            <a:off x="2353556" y="5823337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  <a:cs typeface="Arial" panose="020B0604020202020204" pitchFamily="34" charset="0"/>
              </a:rPr>
              <a:t>Путь к грамотности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 rot="17874273">
            <a:off x="5590073" y="2439016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Всезнайка</a:t>
            </a:r>
          </a:p>
        </p:txBody>
      </p:sp>
      <p:sp>
        <p:nvSpPr>
          <p:cNvPr id="26" name="Прямоугольник 25"/>
          <p:cNvSpPr/>
          <p:nvPr/>
        </p:nvSpPr>
        <p:spPr>
          <a:xfrm rot="21080496">
            <a:off x="1361740" y="4592847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Скорочтение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51275" y="4182270"/>
            <a:ext cx="474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Учимся говорить и писать по-английски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986309">
            <a:off x="7240483" y="5144027"/>
            <a:ext cx="4150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Изостудия «Фантазия» 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8" y="365129"/>
            <a:ext cx="10192657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  <a:t>Вторая половина дня 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  <a:t>в начальной школе</a:t>
            </a:r>
            <a:b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</a:b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090042" y="1907628"/>
            <a:ext cx="4887311" cy="328547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800" kern="0" dirty="0" smtClean="0">
                <a:solidFill>
                  <a:srgbClr val="B4B392">
                    <a:lumMod val="50000"/>
                  </a:srgbClr>
                </a:solidFill>
                <a:latin typeface="Arial"/>
              </a:rPr>
              <a:t>Клуб «Умная продлёнка» </a:t>
            </a:r>
            <a:r>
              <a:rPr lang="ru-RU" sz="2000" i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объединение ДО, все желающие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4529" y="5212877"/>
            <a:ext cx="6014435" cy="11588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B4B39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ПРОДЛЁНКА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noProof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(1-4 </a:t>
            </a:r>
            <a:r>
              <a:rPr lang="ru-RU" sz="2000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классы)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33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867103"/>
            <a:ext cx="10912366" cy="760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на 2021/2022 учебный год для родителей будущих первоклассников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458295"/>
              </p:ext>
            </p:extLst>
          </p:nvPr>
        </p:nvGraphicFramePr>
        <p:xfrm>
          <a:off x="441434" y="2049518"/>
          <a:ext cx="11398469" cy="4088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20.10.2021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«</a:t>
                      </a:r>
                      <a:r>
                        <a:rPr lang="ru-RU" sz="1500" b="1" u="sng" dirty="0">
                          <a:effectLst/>
                        </a:rPr>
                        <a:t>Первоклассник 2022</a:t>
                      </a:r>
                      <a:r>
                        <a:rPr lang="ru-RU" sz="1500" dirty="0">
                          <a:effectLst/>
                        </a:rPr>
                        <a:t>», онлайн </a:t>
                      </a:r>
                      <a:r>
                        <a:rPr lang="ru-RU" sz="1500" dirty="0" smtClean="0">
                          <a:effectLst/>
                        </a:rPr>
                        <a:t>- конференция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 </a:t>
                      </a:r>
                      <a:r>
                        <a:rPr lang="ru-RU" sz="1600" smtClean="0">
                          <a:effectLst/>
                        </a:rPr>
                        <a:t>25.10 </a:t>
                      </a:r>
                      <a:r>
                        <a:rPr lang="ru-RU" sz="1600" dirty="0">
                          <a:effectLst/>
                        </a:rPr>
                        <a:t>по 29.10.21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u="sng" dirty="0">
                          <a:effectLst/>
                        </a:rPr>
                        <a:t>Открытые уроки </a:t>
                      </a:r>
                      <a:r>
                        <a:rPr lang="ru-RU" sz="1500" dirty="0">
                          <a:effectLst/>
                        </a:rPr>
                        <a:t>учителей ведущих в 4-х классах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 15.11 по 19.11.21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u="sng" dirty="0">
                          <a:effectLst/>
                        </a:rPr>
                        <a:t>Открытые занятия </a:t>
                      </a:r>
                      <a:r>
                        <a:rPr lang="ru-RU" sz="1500" dirty="0">
                          <a:effectLst/>
                        </a:rPr>
                        <a:t>для дошколят учителями 4-х классов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Декабрь 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u="sng" dirty="0">
                          <a:effectLst/>
                        </a:rPr>
                        <a:t>Прием заявлений в 1 класс </a:t>
                      </a:r>
                      <a:r>
                        <a:rPr lang="ru-RU" sz="1500" dirty="0">
                          <a:effectLst/>
                        </a:rPr>
                        <a:t>(дошкольное отделение ГБОУ Школа №7)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26.01.2022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«</a:t>
                      </a:r>
                      <a:r>
                        <a:rPr lang="ru-RU" sz="1500" b="1" dirty="0">
                          <a:effectLst/>
                        </a:rPr>
                        <a:t>Эффективная начальная школа</a:t>
                      </a:r>
                      <a:r>
                        <a:rPr lang="ru-RU" sz="1500" dirty="0">
                          <a:effectLst/>
                        </a:rPr>
                        <a:t>», онлайн </a:t>
                      </a:r>
                      <a:r>
                        <a:rPr lang="ru-RU" sz="1500" dirty="0" smtClean="0">
                          <a:effectLst/>
                        </a:rPr>
                        <a:t>- конференция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 01.04 по 30.06.22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u="sng" dirty="0">
                          <a:effectLst/>
                        </a:rPr>
                        <a:t>Прием заявлений в 1 класс </a:t>
                      </a:r>
                      <a:r>
                        <a:rPr lang="ru-RU" sz="1500" dirty="0">
                          <a:effectLst/>
                        </a:rPr>
                        <a:t>(дети, получающие дошкольное образование </a:t>
                      </a:r>
                      <a:r>
                        <a:rPr lang="ru-RU" sz="1500" u="sng" dirty="0">
                          <a:effectLst/>
                        </a:rPr>
                        <a:t>в семье</a:t>
                      </a:r>
                      <a:r>
                        <a:rPr lang="ru-RU" sz="1500" dirty="0">
                          <a:effectLst/>
                        </a:rPr>
                        <a:t>, посещающие дошкольное отделение </a:t>
                      </a:r>
                      <a:r>
                        <a:rPr lang="ru-RU" sz="1500" u="sng" dirty="0">
                          <a:effectLst/>
                        </a:rPr>
                        <a:t>другого образовательного учреждения </a:t>
                      </a:r>
                      <a:r>
                        <a:rPr lang="ru-RU" sz="1500" dirty="0">
                          <a:effectLst/>
                        </a:rPr>
                        <a:t> по своему месту регистрации </a:t>
                      </a:r>
                      <a:r>
                        <a:rPr lang="ru-RU" sz="1500" u="sng" dirty="0">
                          <a:effectLst/>
                        </a:rPr>
                        <a:t>относящиеся</a:t>
                      </a:r>
                      <a:r>
                        <a:rPr lang="ru-RU" sz="1500" dirty="0">
                          <a:effectLst/>
                        </a:rPr>
                        <a:t> к ГБОУ Школа №7)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 06.07 по 05.09.22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u="sng" dirty="0">
                          <a:effectLst/>
                        </a:rPr>
                        <a:t>Прием заявлений в 1 класс </a:t>
                      </a:r>
                      <a:r>
                        <a:rPr lang="ru-RU" sz="1500" dirty="0">
                          <a:effectLst/>
                        </a:rPr>
                        <a:t>(дети, получающие дошкольное образование </a:t>
                      </a:r>
                      <a:r>
                        <a:rPr lang="ru-RU" sz="1500" u="sng" dirty="0">
                          <a:effectLst/>
                        </a:rPr>
                        <a:t>в семье</a:t>
                      </a:r>
                      <a:r>
                        <a:rPr lang="ru-RU" sz="1500" dirty="0">
                          <a:effectLst/>
                        </a:rPr>
                        <a:t>, посещающие дошкольное отделение </a:t>
                      </a:r>
                      <a:r>
                        <a:rPr lang="ru-RU" sz="1500" u="sng" dirty="0">
                          <a:effectLst/>
                        </a:rPr>
                        <a:t>другого образовательного учреждения </a:t>
                      </a:r>
                      <a:r>
                        <a:rPr lang="ru-RU" sz="1500" dirty="0">
                          <a:effectLst/>
                        </a:rPr>
                        <a:t>по своему месту регистрации </a:t>
                      </a:r>
                      <a:r>
                        <a:rPr lang="ru-RU" sz="1500" u="sng" dirty="0">
                          <a:effectLst/>
                        </a:rPr>
                        <a:t>относящиеся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к другому </a:t>
                      </a:r>
                      <a:r>
                        <a:rPr lang="ru-RU" sz="1500" dirty="0">
                          <a:effectLst/>
                        </a:rPr>
                        <a:t>образовательному учреждению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8" marR="4878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16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https://sch7uz.mskobr.ru/#/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7592" r="20001" b="4260"/>
          <a:stretch/>
        </p:blipFill>
        <p:spPr bwMode="auto">
          <a:xfrm>
            <a:off x="109972" y="704387"/>
            <a:ext cx="7095255" cy="575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1500" y="3327400"/>
            <a:ext cx="1562100" cy="1206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48889" r="53333" b="33148"/>
          <a:stretch/>
        </p:blipFill>
        <p:spPr bwMode="auto">
          <a:xfrm>
            <a:off x="8266782" y="3327400"/>
            <a:ext cx="2845062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63713" y="3200400"/>
            <a:ext cx="3251200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26326" y="723549"/>
            <a:ext cx="472597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Справочная информация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5227" y="1581664"/>
            <a:ext cx="502470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https://</a:t>
            </a:r>
            <a:r>
              <a:rPr lang="en-US" sz="3600" b="1" dirty="0" smtClean="0">
                <a:solidFill>
                  <a:schemeClr val="bg1"/>
                </a:solidFill>
              </a:rPr>
              <a:t>sch7uz.mskobr.ru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9686093" y="2273300"/>
            <a:ext cx="0" cy="863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6700" y="1755684"/>
            <a:ext cx="10617200" cy="38573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12696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 всем вопросам, связанным с поступлением Вашего ребенка в 1 класс ГБОУ Школа №7 в 2022/2023 учебном году,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Вы можете получить консультацию:</a:t>
            </a:r>
          </a:p>
          <a:p>
            <a:pPr marL="914400" lvl="1" indent="-45720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 телефону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484C5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8(499)138-38-27</a:t>
            </a:r>
            <a:r>
              <a:rPr lang="ru-RU" altLang="ru-RU" sz="3600" b="1" dirty="0">
                <a:solidFill>
                  <a:srgbClr val="0070C0"/>
                </a:solidFill>
              </a:rPr>
              <a:t> </a:t>
            </a:r>
          </a:p>
          <a:p>
            <a:pPr marL="914400" lvl="1" indent="-45720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 smtClean="0"/>
              <a:t>по почте </a:t>
            </a:r>
            <a:r>
              <a:rPr lang="en-US" altLang="ru-RU" sz="2800" dirty="0" smtClean="0"/>
              <a:t>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karimovaza@sch7-msk.ru</a:t>
            </a:r>
            <a:endParaRPr lang="en-US" alt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4650" y="5462120"/>
            <a:ext cx="1144270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/>
              <a:t>Режим работы: </a:t>
            </a:r>
            <a:r>
              <a:rPr lang="ru-RU" altLang="ru-RU" sz="2800" b="1" i="1" dirty="0" smtClean="0"/>
              <a:t>среда, пятница </a:t>
            </a:r>
            <a:r>
              <a:rPr lang="ru-RU" altLang="ru-RU" sz="2800" b="1" i="1" dirty="0"/>
              <a:t>с </a:t>
            </a:r>
            <a:r>
              <a:rPr lang="ru-RU" altLang="ru-RU" sz="2800" b="1" i="1" dirty="0" smtClean="0"/>
              <a:t>10:00 </a:t>
            </a:r>
            <a:r>
              <a:rPr lang="ru-RU" altLang="ru-RU" sz="2800" b="1" i="1" dirty="0"/>
              <a:t>до </a:t>
            </a:r>
            <a:r>
              <a:rPr lang="ru-RU" altLang="ru-RU" sz="2800" b="1" i="1" dirty="0" smtClean="0"/>
              <a:t>17:00</a:t>
            </a:r>
            <a:endParaRPr lang="ru-RU" altLang="ru-RU" sz="2800" b="1" i="1" dirty="0"/>
          </a:p>
          <a:p>
            <a:pPr lvl="0" eaLnBrk="0" hangingPunct="0">
              <a:lnSpc>
                <a:spcPct val="150000"/>
              </a:lnSpc>
            </a:pPr>
            <a:r>
              <a:rPr lang="ru-RU" altLang="ru-RU" sz="2800" dirty="0"/>
              <a:t>Ответственный сотрудник – </a:t>
            </a:r>
            <a:r>
              <a:rPr lang="ru-RU" altLang="ru-RU" sz="2800" b="1" i="1" dirty="0" smtClean="0"/>
              <a:t>Каримова  Зоя  Алексеевна</a:t>
            </a:r>
            <a:endParaRPr kumimoji="0" lang="ru-RU" alt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03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Выдержки из ФЗ «Об образовании в РФ»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2800" y="1909506"/>
            <a:ext cx="10515600" cy="4817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т. 67 ФЗ «Об образовании в Российской федерации»</a:t>
            </a:r>
          </a:p>
          <a:p>
            <a:pPr marL="0" indent="0">
              <a:buNone/>
            </a:pPr>
            <a:r>
              <a:rPr lang="ru-RU" sz="2400" dirty="0" smtClean="0"/>
              <a:t>…Получение </a:t>
            </a:r>
            <a:r>
              <a:rPr lang="ru-RU" sz="2400" dirty="0"/>
              <a:t>начального общего образования в образовательных организациях начинается </a:t>
            </a:r>
            <a:r>
              <a:rPr lang="ru-RU" sz="2400" b="1" dirty="0"/>
              <a:t>по достижении детьми возраста шести лет и шести месяцев</a:t>
            </a:r>
            <a:r>
              <a:rPr lang="ru-RU" sz="2400" dirty="0"/>
              <a:t> при отсутствии противопоказаний по состоянию здоровья, </a:t>
            </a:r>
            <a:r>
              <a:rPr lang="ru-RU" sz="2400" b="1" dirty="0"/>
              <a:t>но не позже достижения ими возраста восьми </a:t>
            </a:r>
            <a:r>
              <a:rPr lang="ru-RU" sz="2400" b="1" dirty="0" smtClean="0"/>
              <a:t>лет…</a:t>
            </a:r>
          </a:p>
          <a:p>
            <a:pPr marL="0" indent="0">
              <a:buNone/>
            </a:pPr>
            <a:r>
              <a:rPr lang="ru-RU" sz="2400" dirty="0" smtClean="0"/>
              <a:t>…прием </a:t>
            </a:r>
            <a:r>
              <a:rPr lang="ru-RU" sz="2400" dirty="0"/>
              <a:t>в образовательную организацию граждан, имеющих право на получение общего образования соответствующего уровня и </a:t>
            </a:r>
            <a:r>
              <a:rPr lang="ru-RU" sz="2400" b="1" dirty="0"/>
              <a:t>проживающих на территории, за которой закреплена указанная образовательная </a:t>
            </a:r>
            <a:r>
              <a:rPr lang="ru-RU" sz="2400" b="1" dirty="0" smtClean="0"/>
              <a:t>организация</a:t>
            </a:r>
            <a:r>
              <a:rPr lang="ru-RU" sz="2400" dirty="0" smtClean="0"/>
              <a:t>…</a:t>
            </a:r>
          </a:p>
          <a:p>
            <a:pPr marL="0" indent="0">
              <a:buNone/>
            </a:pPr>
            <a:r>
              <a:rPr lang="ru-RU" sz="2400" dirty="0" smtClean="0"/>
              <a:t>…</a:t>
            </a:r>
            <a:r>
              <a:rPr lang="ru-RU" sz="2400" b="1" dirty="0"/>
              <a:t>Проживающие в одной семье и имеющие общее место жительства </a:t>
            </a:r>
            <a:r>
              <a:rPr lang="ru-RU" sz="2400" dirty="0"/>
              <a:t>дети имеют </a:t>
            </a:r>
            <a:r>
              <a:rPr lang="ru-RU" sz="2400" b="1" dirty="0"/>
              <a:t>право преимущественного приема </a:t>
            </a:r>
            <a:r>
              <a:rPr lang="ru-RU" sz="2400" dirty="0"/>
              <a:t>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7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5400000">
            <a:off x="2085784" y="3932643"/>
            <a:ext cx="806314" cy="484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517" y="2252435"/>
            <a:ext cx="4442849" cy="4497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509" y="1896325"/>
            <a:ext cx="4416491" cy="2018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При переводе из дошкольного отделения ГБОУ Школа №7</a:t>
            </a:r>
            <a:endParaRPr lang="ru-RU" sz="3000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7874030" y="4076236"/>
            <a:ext cx="806314" cy="484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15285" y="2351621"/>
            <a:ext cx="5723817" cy="44524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15285" y="1942654"/>
            <a:ext cx="5723817" cy="20095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Дети, получающие дошкольное образование </a:t>
            </a:r>
            <a:r>
              <a:rPr lang="ru-RU" sz="2000" b="1" u="sng" dirty="0"/>
              <a:t>в семье</a:t>
            </a:r>
            <a:r>
              <a:rPr lang="ru-RU" sz="2000" dirty="0"/>
              <a:t>, посещающие </a:t>
            </a:r>
            <a:r>
              <a:rPr lang="ru-RU" sz="2000" dirty="0" smtClean="0"/>
              <a:t>дошкольное </a:t>
            </a:r>
            <a:r>
              <a:rPr lang="ru-RU" sz="2000" dirty="0"/>
              <a:t>отделение </a:t>
            </a:r>
            <a:r>
              <a:rPr lang="ru-RU" sz="2000" b="1" u="sng" dirty="0"/>
              <a:t>другого образовательного учреждения </a:t>
            </a:r>
            <a:endParaRPr lang="ru-RU" sz="2000" b="1" u="sng" dirty="0" smtClean="0"/>
          </a:p>
          <a:p>
            <a:pPr algn="ctr"/>
            <a:endParaRPr lang="ru-RU" sz="1600" b="1" i="1" dirty="0" smtClean="0"/>
          </a:p>
          <a:p>
            <a:pPr algn="ctr"/>
            <a:r>
              <a:rPr lang="ru-RU" b="1" i="1" dirty="0" smtClean="0"/>
              <a:t>по </a:t>
            </a:r>
            <a:r>
              <a:rPr lang="ru-RU" b="1" i="1" dirty="0"/>
              <a:t>своему месту регистрации </a:t>
            </a:r>
            <a:r>
              <a:rPr lang="ru-RU" b="1" i="1" u="sng" dirty="0" smtClean="0"/>
              <a:t>относящиеся</a:t>
            </a:r>
            <a:r>
              <a:rPr lang="ru-RU" b="1" i="1" dirty="0" smtClean="0"/>
              <a:t> </a:t>
            </a:r>
          </a:p>
          <a:p>
            <a:pPr algn="ctr"/>
            <a:r>
              <a:rPr lang="ru-RU" b="1" i="1" dirty="0" smtClean="0"/>
              <a:t>к ГБОУ Школа №7</a:t>
            </a:r>
            <a:endParaRPr lang="ru-RU" b="1" i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80705" y="4922236"/>
            <a:ext cx="44164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Сообщить о своем решении </a:t>
            </a:r>
            <a:r>
              <a:rPr lang="ru-RU" sz="2000" dirty="0" smtClean="0"/>
              <a:t>воспитателю и методисту СП</a:t>
            </a:r>
            <a:endParaRPr lang="ru-RU" sz="2000" dirty="0"/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Заполнить полученное заявление и передать </a:t>
            </a:r>
            <a:r>
              <a:rPr lang="ru-RU" sz="2000" dirty="0"/>
              <a:t>его воспитателю </a:t>
            </a:r>
            <a:r>
              <a:rPr lang="ru-RU" sz="2000" dirty="0" smtClean="0"/>
              <a:t>или </a:t>
            </a:r>
            <a:r>
              <a:rPr lang="ru-RU" sz="2000" dirty="0"/>
              <a:t>методисту СП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57525" y="5214629"/>
            <a:ext cx="5581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Подать электронное заявление через </a:t>
            </a:r>
            <a:r>
              <a:rPr lang="en-US" sz="2000" b="1" dirty="0">
                <a:solidFill>
                  <a:srgbClr val="FF0000"/>
                </a:solidFill>
              </a:rPr>
              <a:t>mos.ru</a:t>
            </a:r>
            <a:endParaRPr lang="ru-RU" sz="20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/>
              <a:t>Получить приглашение на собеседование по электронной </a:t>
            </a:r>
            <a:r>
              <a:rPr lang="ru-RU" sz="2000" dirty="0" smtClean="0"/>
              <a:t>почте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Явиться в школу для подачи документов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5139" y="4459829"/>
            <a:ext cx="2767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декабре 2021 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4239" y="4754675"/>
            <a:ext cx="4563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01.04.2022 по 30.06.2022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0054" y="654011"/>
            <a:ext cx="8234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Сроки приема заявлений в 1 класс</a:t>
            </a:r>
          </a:p>
        </p:txBody>
      </p:sp>
    </p:spTree>
    <p:extLst>
      <p:ext uri="{BB962C8B-B14F-4D97-AF65-F5344CB8AC3E}">
        <p14:creationId xmlns:p14="http://schemas.microsoft.com/office/powerpoint/2010/main" val="239294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820" y="5368163"/>
            <a:ext cx="10515600" cy="1225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Подают заявления через </a:t>
            </a:r>
            <a:r>
              <a:rPr lang="en-US" b="1" dirty="0">
                <a:solidFill>
                  <a:srgbClr val="FF0000"/>
                </a:solidFill>
              </a:rPr>
              <a:t>mos.ru</a:t>
            </a:r>
            <a:r>
              <a:rPr lang="ru-RU" b="1" dirty="0" smtClean="0"/>
              <a:t> с 06.07.2022 по 05.09.2022 г. – попадают в «дополнительный список», зачисляются в школу при условии наличия мест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8080" y="2113280"/>
            <a:ext cx="9641840" cy="24485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Дети, получающие дошкольное образование </a:t>
            </a:r>
            <a:r>
              <a:rPr lang="ru-RU" sz="2400" b="1" u="sng" dirty="0"/>
              <a:t>в семье</a:t>
            </a:r>
            <a:r>
              <a:rPr lang="ru-RU" sz="2400" dirty="0"/>
              <a:t>, посещающие </a:t>
            </a:r>
            <a:r>
              <a:rPr lang="ru-RU" sz="2400" dirty="0" smtClean="0"/>
              <a:t>дошкольное </a:t>
            </a:r>
            <a:r>
              <a:rPr lang="ru-RU" sz="2400" dirty="0"/>
              <a:t>отделение </a:t>
            </a:r>
            <a:r>
              <a:rPr lang="ru-RU" sz="2400" b="1" u="sng" dirty="0"/>
              <a:t>другого образовательного учреждения </a:t>
            </a:r>
            <a:endParaRPr lang="ru-RU" sz="2400" b="1" u="sng" dirty="0" smtClean="0"/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по </a:t>
            </a:r>
            <a:r>
              <a:rPr lang="ru-RU" sz="2400" b="1" i="1" dirty="0"/>
              <a:t>своему месту регистрации </a:t>
            </a:r>
            <a:r>
              <a:rPr lang="ru-RU" sz="2400" b="1" i="1" u="sng" dirty="0" smtClean="0"/>
              <a:t>относящиеся</a:t>
            </a:r>
            <a:r>
              <a:rPr lang="ru-RU" sz="2400" b="1" i="1" dirty="0" smtClean="0"/>
              <a:t> к другому образовательному учреждению</a:t>
            </a:r>
            <a:endParaRPr lang="ru-RU" sz="2400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0054" y="654011"/>
            <a:ext cx="8234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Сроки приема заявлений в 1 класс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396412" y="4722951"/>
            <a:ext cx="806314" cy="484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546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Учителя, работающие в 4-х классах ГБОУ Школа №7 в 2021/2022 учебном году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ea typeface="MS Mincho"/>
                <a:cs typeface="Times New Roman"/>
              </a:rPr>
              <a:t>Овсянникова Елена Владимировна</a:t>
            </a:r>
            <a:r>
              <a:rPr lang="ru-RU" dirty="0" smtClean="0"/>
              <a:t>(Крупской д.11);</a:t>
            </a:r>
          </a:p>
          <a:p>
            <a:r>
              <a:rPr lang="ru-RU" dirty="0" smtClean="0"/>
              <a:t>Нечаева </a:t>
            </a:r>
            <a:r>
              <a:rPr lang="ru-RU" dirty="0"/>
              <a:t>Светлана Сергеевна</a:t>
            </a:r>
            <a:r>
              <a:rPr lang="ru-RU" dirty="0" smtClean="0"/>
              <a:t>(Крупской д.11);</a:t>
            </a:r>
          </a:p>
          <a:p>
            <a:r>
              <a:rPr lang="ru-RU" dirty="0"/>
              <a:t>Бею Ирина Викторовна</a:t>
            </a:r>
            <a:r>
              <a:rPr lang="ru-RU" dirty="0" smtClean="0"/>
              <a:t>(Крупской д.11);</a:t>
            </a:r>
          </a:p>
          <a:p>
            <a:r>
              <a:rPr lang="ru-RU" dirty="0" err="1"/>
              <a:t>Аббасова</a:t>
            </a:r>
            <a:r>
              <a:rPr lang="ru-RU" dirty="0"/>
              <a:t> Анна Викторовна</a:t>
            </a:r>
            <a:r>
              <a:rPr lang="ru-RU" dirty="0" smtClean="0"/>
              <a:t>(Крупской д.3);</a:t>
            </a:r>
          </a:p>
          <a:p>
            <a:r>
              <a:rPr lang="ru-RU" dirty="0"/>
              <a:t>Солопенко Анна Викторовна</a:t>
            </a:r>
            <a:r>
              <a:rPr lang="ru-RU" dirty="0" smtClean="0"/>
              <a:t>(Марии Ульяновой д.7);</a:t>
            </a:r>
          </a:p>
          <a:p>
            <a:r>
              <a:rPr lang="ru-RU" dirty="0" err="1"/>
              <a:t>Кметь</a:t>
            </a:r>
            <a:r>
              <a:rPr lang="ru-RU" dirty="0"/>
              <a:t> Юлия </a:t>
            </a:r>
            <a:r>
              <a:rPr lang="ru-RU" dirty="0" smtClean="0"/>
              <a:t>Вячеславовна (Марии Ульяновой д. 5А);</a:t>
            </a:r>
          </a:p>
          <a:p>
            <a:r>
              <a:rPr lang="ru-RU" dirty="0"/>
              <a:t>Гаркуша Венера </a:t>
            </a:r>
            <a:r>
              <a:rPr lang="ru-RU" dirty="0" err="1" smtClean="0"/>
              <a:t>Раисовна</a:t>
            </a:r>
            <a:r>
              <a:rPr lang="ru-RU" dirty="0" smtClean="0"/>
              <a:t> (Марии Ульяновой 5А);</a:t>
            </a:r>
          </a:p>
          <a:p>
            <a:r>
              <a:rPr lang="ru-RU" dirty="0" smtClean="0"/>
              <a:t>Савченко Ольга Анатольевна, </a:t>
            </a:r>
            <a:r>
              <a:rPr lang="ru-RU" u="sng" dirty="0"/>
              <a:t>Э</a:t>
            </a:r>
            <a:r>
              <a:rPr lang="ru-RU" u="sng" dirty="0" smtClean="0"/>
              <a:t>ффективная начальная школа </a:t>
            </a:r>
            <a:r>
              <a:rPr lang="ru-RU" dirty="0" smtClean="0"/>
              <a:t>(Кравченко д.14/1);</a:t>
            </a:r>
          </a:p>
          <a:p>
            <a:r>
              <a:rPr lang="ru-RU" dirty="0" smtClean="0"/>
              <a:t>Рыжкова Ирина Анатольевна (Кравченко д.14/1).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8" y="365129"/>
            <a:ext cx="10192657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  <a:t>Варианты обучения в начальной школе</a:t>
            </a:r>
            <a:b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</a:b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276917" y="2556156"/>
            <a:ext cx="3271235" cy="263694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800" kern="0" dirty="0">
                <a:solidFill>
                  <a:srgbClr val="B4B392">
                    <a:lumMod val="50000"/>
                  </a:srgbClr>
                </a:solidFill>
                <a:latin typeface="Arial"/>
              </a:rPr>
              <a:t>3 года обучения</a:t>
            </a:r>
            <a:endParaRPr kumimoji="0" lang="ru-RU" sz="2800" b="0" u="none" strike="noStrike" kern="0" cap="none" spc="0" normalizeH="0" baseline="0" noProof="0" dirty="0">
              <a:ln>
                <a:noFill/>
              </a:ln>
              <a:solidFill>
                <a:srgbClr val="B4B392">
                  <a:lumMod val="50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«Эффективная начальная школа»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532073" y="2556149"/>
            <a:ext cx="3271235" cy="267014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B4B39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r>
              <a:rPr lang="ru-RU" sz="2800" kern="0" dirty="0">
                <a:solidFill>
                  <a:srgbClr val="B4B392">
                    <a:lumMod val="50000"/>
                  </a:srgbClr>
                </a:solidFill>
                <a:latin typeface="Arial"/>
              </a:rPr>
              <a:t>4 года обучения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Т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</a:rPr>
              <a:t>радиционная программа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B4B39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4529" y="5212877"/>
            <a:ext cx="6014435" cy="11588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B4B39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Основная школа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(5-9 классы)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94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48069" y="1977274"/>
            <a:ext cx="5765331" cy="1016594"/>
            <a:chOff x="837910" y="212591"/>
            <a:chExt cx="5765331" cy="10165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37910" y="212591"/>
              <a:ext cx="5765331" cy="1016594"/>
            </a:xfrm>
            <a:prstGeom prst="rect">
              <a:avLst/>
            </a:prstGeom>
            <a:solidFill>
              <a:srgbClr val="F5C201">
                <a:lumMod val="60000"/>
                <a:lumOff val="40000"/>
              </a:srgbClr>
            </a:solidFill>
            <a:ln w="285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" name="Прямоугольник 5"/>
            <p:cNvSpPr/>
            <p:nvPr/>
          </p:nvSpPr>
          <p:spPr>
            <a:xfrm>
              <a:off x="837910" y="212591"/>
              <a:ext cx="5765331" cy="10165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806922" tIns="45720" rIns="45720" bIns="45720" numCol="1" spcCol="1270" anchor="ctr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Образовательная учебная нагрузка равномерно распределена в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течение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недели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26629" y="3567480"/>
            <a:ext cx="5333315" cy="1147223"/>
            <a:chOff x="1249041" y="1624997"/>
            <a:chExt cx="5182494" cy="101659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49041" y="1624997"/>
              <a:ext cx="5182494" cy="1016594"/>
            </a:xfrm>
            <a:prstGeom prst="rect">
              <a:avLst/>
            </a:prstGeom>
            <a:solidFill>
              <a:srgbClr val="F5C201">
                <a:lumMod val="60000"/>
                <a:lumOff val="40000"/>
              </a:srgbClr>
            </a:solidFill>
            <a:ln w="285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9" name="Прямоугольник 8"/>
            <p:cNvSpPr/>
            <p:nvPr/>
          </p:nvSpPr>
          <p:spPr>
            <a:xfrm>
              <a:off x="1249041" y="1624997"/>
              <a:ext cx="5182494" cy="10165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spcFirstLastPara="0" vert="horz" wrap="square" lIns="806922" tIns="45720" rIns="45720" bIns="45720" numCol="1" spcCol="1270" anchor="ctr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Общий учебный объем в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течение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дня не  превышает  4-х уроков и один раз 5 уроков за счет физической культуры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98367" y="5330669"/>
            <a:ext cx="5182495" cy="1016594"/>
            <a:chOff x="1392337" y="3075647"/>
            <a:chExt cx="5182494" cy="101659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92337" y="3075647"/>
              <a:ext cx="5182494" cy="1016594"/>
            </a:xfrm>
            <a:prstGeom prst="rect">
              <a:avLst/>
            </a:prstGeom>
            <a:solidFill>
              <a:srgbClr val="F5C201">
                <a:lumMod val="60000"/>
                <a:lumOff val="40000"/>
              </a:srgbClr>
            </a:solidFill>
            <a:ln w="285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2" name="Прямоугольник 11"/>
            <p:cNvSpPr/>
            <p:nvPr/>
          </p:nvSpPr>
          <p:spPr>
            <a:xfrm>
              <a:off x="1392337" y="3075647"/>
              <a:ext cx="5182494" cy="10165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806922" tIns="45720" rIns="45720" bIns="45720" numCol="1" spcCol="1270" anchor="ctr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Обучение в 1 классе проводится без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балльного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оценивания занятий обучающихся и домашних заданий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6745" y="2485577"/>
            <a:ext cx="4992915" cy="4103917"/>
            <a:chOff x="811553" y="4358770"/>
            <a:chExt cx="5765331" cy="224935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811553" y="4358771"/>
              <a:ext cx="5765331" cy="2249358"/>
            </a:xfrm>
            <a:prstGeom prst="rect">
              <a:avLst/>
            </a:prstGeom>
            <a:grpFill/>
            <a:ln w="285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5" name="Прямоугольник 14"/>
            <p:cNvSpPr/>
            <p:nvPr/>
          </p:nvSpPr>
          <p:spPr>
            <a:xfrm>
              <a:off x="811553" y="4358770"/>
              <a:ext cx="5765331" cy="22493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806922" tIns="45720" rIns="45720" bIns="4572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«ступенчатого» режима :</a:t>
              </a:r>
            </a:p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Сентябрь и октябрь –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урока по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 минут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Ноябрь и декабрь –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урока по 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 минут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Январь – май -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урока по 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 минут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64457" y="399703"/>
            <a:ext cx="101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Особенности организации учебного процесса  </a:t>
            </a:r>
          </a:p>
          <a:p>
            <a:pPr lvl="0" algn="ctr">
              <a:lnSpc>
                <a:spcPct val="150000"/>
              </a:lnSpc>
            </a:pPr>
            <a:r>
              <a:rPr lang="ru-RU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в 1-х классах для четырехлетнего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633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379642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Городской проект ЭНШ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8" y="2307771"/>
            <a:ext cx="10515600" cy="3782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«Эффективная начальная школа» позволяет детям освоить уровень начального общего образования за три года обучения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 первый год обучения дети проходят программы 1 и 2 класса.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и 4 классах дети обучаются в общем режиме.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  <a:t>Образовательная программа «Школа России»</a:t>
            </a:r>
            <a:b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rPr>
            </a:b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02" y="1629256"/>
            <a:ext cx="2143127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9" y="1361422"/>
            <a:ext cx="2839635" cy="35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static.ngs.ru/news/preview/a38542b58a3a4cf7c5f211e305b69fc10ae4d1b7_38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715" t="7500" r="8678" b="9999"/>
          <a:stretch>
            <a:fillRect/>
          </a:stretch>
        </p:blipFill>
        <p:spPr bwMode="auto">
          <a:xfrm>
            <a:off x="130215" y="1629256"/>
            <a:ext cx="218209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900igr.net/datai/obschestvoznanie/Uchebniki-obrazovanie/0016-033-Zavershennaja-predmetnaja-linija-uchebnikov-Okruzhajuschij-mir-1.-Pleshak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7082" y="1582792"/>
            <a:ext cx="21621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313" y="1569619"/>
            <a:ext cx="2170017" cy="287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803" y="4876800"/>
            <a:ext cx="10722524" cy="16401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 обеспечивает всех обучающихся комплектами учебников и прописями.  </a:t>
            </a:r>
          </a:p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Иных учебников, пособий и рабочих тетрадей не 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10342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797</Words>
  <Application>Microsoft Office PowerPoint</Application>
  <PresentationFormat>Широкоэкранный</PresentationFormat>
  <Paragraphs>120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MS Mincho</vt:lpstr>
      <vt:lpstr>Times New Roman</vt:lpstr>
      <vt:lpstr>Wingdings</vt:lpstr>
      <vt:lpstr>Тема Office</vt:lpstr>
      <vt:lpstr> Конференция родителей  «Первоклассник 2022»</vt:lpstr>
      <vt:lpstr>Выдержки из ФЗ «Об образовании в РФ»</vt:lpstr>
      <vt:lpstr>Презентация PowerPoint</vt:lpstr>
      <vt:lpstr>Презентация PowerPoint</vt:lpstr>
      <vt:lpstr>Учителя, работающие в 4-х классах ГБОУ Школа №7 в 2021/2022 учебном году</vt:lpstr>
      <vt:lpstr>Варианты обучения в начальной школе </vt:lpstr>
      <vt:lpstr>Презентация PowerPoint</vt:lpstr>
      <vt:lpstr>Городской проект ЭНШ</vt:lpstr>
      <vt:lpstr>Образовательная программа «Школа России» </vt:lpstr>
      <vt:lpstr>Питание учащихся</vt:lpstr>
      <vt:lpstr>Вместе  весело  шагать!</vt:lpstr>
      <vt:lpstr>Дополнительное образование (младший школьный возраст)</vt:lpstr>
      <vt:lpstr>Вторая половина дня в начальной школе </vt:lpstr>
      <vt:lpstr>План мероприятий на 2021/2022 учебный год для родителей будущих первоклассников  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     presentation</dc:title>
  <dc:creator>jka</dc:creator>
  <cp:lastModifiedBy>AIS</cp:lastModifiedBy>
  <cp:revision>65</cp:revision>
  <dcterms:created xsi:type="dcterms:W3CDTF">2020-08-21T06:17:35Z</dcterms:created>
  <dcterms:modified xsi:type="dcterms:W3CDTF">2022-03-11T07:03:50Z</dcterms:modified>
</cp:coreProperties>
</file>